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9" r:id="rId2"/>
    <p:sldId id="288" r:id="rId3"/>
    <p:sldId id="264" r:id="rId4"/>
    <p:sldId id="273" r:id="rId5"/>
    <p:sldId id="304" r:id="rId6"/>
    <p:sldId id="266" r:id="rId7"/>
    <p:sldId id="281" r:id="rId8"/>
    <p:sldId id="305" r:id="rId9"/>
    <p:sldId id="267" r:id="rId10"/>
    <p:sldId id="268" r:id="rId11"/>
    <p:sldId id="270" r:id="rId12"/>
    <p:sldId id="271" r:id="rId13"/>
    <p:sldId id="278" r:id="rId14"/>
    <p:sldId id="272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3" autoAdjust="0"/>
    <p:restoredTop sz="96337" autoAdjust="0"/>
  </p:normalViewPr>
  <p:slideViewPr>
    <p:cSldViewPr>
      <p:cViewPr varScale="1">
        <p:scale>
          <a:sx n="114" d="100"/>
          <a:sy n="114" d="100"/>
        </p:scale>
        <p:origin x="150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0784B-A4A9-44EB-B2E3-BB4C8B584E90}" type="datetimeFigureOut">
              <a:rPr lang="en-GB" smtClean="0"/>
              <a:t>06/05/2019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A0490-764C-4BDD-A88D-A42F7F81E5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58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6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009CD-A984-4E09-8426-6CC2026AC74A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A85FA-1D60-49B0-87F7-897ED088139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5779" y="3140968"/>
            <a:ext cx="6656784" cy="1201687"/>
          </a:xfrm>
        </p:spPr>
        <p:txBody>
          <a:bodyPr/>
          <a:lstStyle/>
          <a:p>
            <a:pPr algn="r"/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Robert Ludwiniak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9755" y="1270585"/>
            <a:ext cx="7272808" cy="934279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smtClean="0">
                <a:solidFill>
                  <a:schemeClr val="bg1"/>
                </a:solidFill>
              </a:rPr>
              <a:t>Cyber Workshop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25029" y="2204863"/>
            <a:ext cx="7272808" cy="936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20000"/>
              </a:spcBef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3200" dirty="0">
                <a:ea typeface="+mn-ea"/>
                <a:cs typeface="+mn-cs"/>
              </a:rPr>
              <a:t>Introduction to Network Security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28893" r="11429" b="17269"/>
          <a:stretch/>
        </p:blipFill>
        <p:spPr bwMode="auto">
          <a:xfrm>
            <a:off x="3203847" y="3659967"/>
            <a:ext cx="4808715" cy="268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38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TCP – Client/Server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621650" y="5586318"/>
            <a:ext cx="1940768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44034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544616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72" y="1240631"/>
            <a:ext cx="6840760" cy="5384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9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DNS Operation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44034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6904513" cy="528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ARP Operation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44034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3"/>
            <a:ext cx="6768752" cy="4832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ICMP Operation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44034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209707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23" y="1274226"/>
            <a:ext cx="7402257" cy="513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07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HTTP Operation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621650" y="5586318"/>
            <a:ext cx="1940768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44034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544616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84" y="1196752"/>
            <a:ext cx="6902424" cy="542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59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5779" y="3140968"/>
            <a:ext cx="6656784" cy="1201687"/>
          </a:xfrm>
        </p:spPr>
        <p:txBody>
          <a:bodyPr/>
          <a:lstStyle/>
          <a:p>
            <a:pPr algn="r"/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Robert Ludwiniak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9755" y="1270585"/>
            <a:ext cx="7272808" cy="934279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smtClean="0">
                <a:solidFill>
                  <a:schemeClr val="bg1"/>
                </a:solidFill>
              </a:rPr>
              <a:t>Cyber Workshop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25029" y="2204863"/>
            <a:ext cx="7272808" cy="936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20000"/>
              </a:spcBef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3200" b="1" smtClean="0">
                <a:solidFill>
                  <a:schemeClr val="tx2">
                    <a:lumMod val="50000"/>
                  </a:schemeClr>
                </a:solidFill>
              </a:rPr>
              <a:t>Networking Devices</a:t>
            </a:r>
            <a:endParaRPr lang="en-GB" sz="3200" b="1" dirty="0"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28893" r="11429" b="17269"/>
          <a:stretch/>
        </p:blipFill>
        <p:spPr bwMode="auto">
          <a:xfrm>
            <a:off x="3203847" y="3659967"/>
            <a:ext cx="4808715" cy="268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54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GB" sz="4400" dirty="0" smtClean="0">
                <a:solidFill>
                  <a:prstClr val="black"/>
                </a:solidFill>
                <a:ea typeface="+mj-ea"/>
                <a:cs typeface="+mj-cs"/>
              </a:rPr>
              <a:t>Networking Devices - Cisco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0466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4" y="1227096"/>
            <a:ext cx="8143056" cy="525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32240" y="1600200"/>
            <a:ext cx="720080" cy="460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80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Networking Device</a:t>
            </a:r>
            <a:r>
              <a:rPr kumimoji="0" lang="en-GB" sz="4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Interfaces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0466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Devices configurable</a:t>
            </a:r>
            <a:r>
              <a:rPr kumimoji="0" lang="en-GB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Interfaces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Interfaces grouped</a:t>
            </a:r>
            <a:r>
              <a:rPr kumimoji="0" lang="en-GB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onto cards or ‘slots’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5" t="31600" r="28364" b="43179"/>
          <a:stretch/>
        </p:blipFill>
        <p:spPr bwMode="auto">
          <a:xfrm>
            <a:off x="559832" y="2686472"/>
            <a:ext cx="8056777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94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Networking Device</a:t>
            </a:r>
            <a:r>
              <a:rPr kumimoji="0" lang="en-GB" sz="4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Interfaces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2036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https://learningnetwork.cisco.com/servlet/JiveServlet/showImage/2-190586-70943/WP_0002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2310" y="4004878"/>
            <a:ext cx="2419840" cy="1889437"/>
          </a:xfrm>
          <a:prstGeom prst="rect">
            <a:avLst/>
          </a:prstGeom>
          <a:noFill/>
        </p:spPr>
      </p:pic>
      <p:pic>
        <p:nvPicPr>
          <p:cNvPr id="11" name="Picture 4" descr="http://www.ngockinhlanghoan.com/ebay/Router/2811/2811_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948" y="1340582"/>
            <a:ext cx="2459296" cy="1786559"/>
          </a:xfrm>
          <a:prstGeom prst="rect">
            <a:avLst/>
          </a:prstGeom>
          <a:noFill/>
        </p:spPr>
      </p:pic>
      <p:pic>
        <p:nvPicPr>
          <p:cNvPr id="12" name="Picture 2" descr="http://www.ct-lab.jp/pics/cisco_cisco2811_ac_ip.1.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756" y="1628614"/>
            <a:ext cx="5289074" cy="2592288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>
          <a:xfrm flipV="1">
            <a:off x="5029742" y="2996766"/>
            <a:ext cx="1008112" cy="93610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44804" y="4220902"/>
            <a:ext cx="1728192" cy="3600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86849" y="4220902"/>
            <a:ext cx="504056" cy="7920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171881" y="4256906"/>
            <a:ext cx="360040" cy="72008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9592" y="4939199"/>
            <a:ext cx="127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Module 1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487341" y="4939199"/>
            <a:ext cx="145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Module 0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44804" y="4436926"/>
            <a:ext cx="1521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Serial Interface</a:t>
            </a:r>
          </a:p>
          <a:p>
            <a:r>
              <a:rPr lang="en-GB" dirty="0" smtClean="0"/>
              <a:t>(slot 0, 1, 2, 3)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6364819" y="3209446"/>
            <a:ext cx="186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Ethernet Interface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758226" y="5874569"/>
            <a:ext cx="6187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Router(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config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)#interface </a:t>
            </a:r>
            <a:r>
              <a:rPr lang="en-GB" sz="1600" i="1" dirty="0" smtClean="0">
                <a:latin typeface="Courier New" pitchFamily="49" charset="0"/>
                <a:cs typeface="Courier New" pitchFamily="49" charset="0"/>
              </a:rPr>
              <a:t>name module/slot/port</a:t>
            </a:r>
          </a:p>
          <a:p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Router(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config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)#interface serial 0/0/0</a:t>
            </a:r>
            <a:endParaRPr lang="en-GB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67934" y="3807726"/>
            <a:ext cx="88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Slot 1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62131" y="3512629"/>
            <a:ext cx="88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Slot 3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34302" y="3500822"/>
            <a:ext cx="84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Slot 2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34302" y="3788854"/>
            <a:ext cx="84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Slot 0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Network</a:t>
            </a:r>
            <a:r>
              <a:rPr kumimoji="0" lang="en-GB" sz="4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Devices - Switches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0466" y="3386133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66056"/>
            <a:ext cx="6553400" cy="484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750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GB" sz="4400" dirty="0">
                <a:solidFill>
                  <a:prstClr val="black"/>
                </a:solidFill>
                <a:ea typeface="+mj-ea"/>
                <a:cs typeface="+mj-cs"/>
              </a:rPr>
              <a:t>Key Principle Behind Security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0466" y="3386133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88802"/>
            <a:ext cx="66278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1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GB" sz="4400" dirty="0"/>
              <a:t>Cisco Devices - Symbols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0466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6" y="1935163"/>
            <a:ext cx="7769372" cy="370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96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4400" dirty="0"/>
              <a:t>Configuration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0466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3200" dirty="0" smtClean="0"/>
              <a:t>A </a:t>
            </a:r>
            <a:r>
              <a:rPr lang="en-GB" sz="3200" dirty="0"/>
              <a:t>basic router configuration should contain the following: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3200" dirty="0">
                <a:solidFill>
                  <a:srgbClr val="FF0000"/>
                </a:solidFill>
              </a:rPr>
              <a:t>Router name </a:t>
            </a:r>
            <a:r>
              <a:rPr lang="en-GB" sz="3200" dirty="0"/>
              <a:t>- Host name should be unique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3200" dirty="0">
                <a:solidFill>
                  <a:srgbClr val="FF0000"/>
                </a:solidFill>
              </a:rPr>
              <a:t>Banner</a:t>
            </a:r>
            <a:r>
              <a:rPr lang="en-GB" sz="3200" dirty="0"/>
              <a:t> - At a minimum, banner should warn against unauthorized use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3200" dirty="0">
                <a:solidFill>
                  <a:srgbClr val="FF0000"/>
                </a:solidFill>
              </a:rPr>
              <a:t>Passwords</a:t>
            </a:r>
            <a:r>
              <a:rPr lang="en-GB" sz="3200" dirty="0"/>
              <a:t> - Use strong passwords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3200" dirty="0">
                <a:solidFill>
                  <a:srgbClr val="FF0000"/>
                </a:solidFill>
              </a:rPr>
              <a:t>Interface configurations </a:t>
            </a:r>
            <a:r>
              <a:rPr lang="en-GB" sz="3200" dirty="0"/>
              <a:t>- Specify interface type, IP address and subnet mask.  Describe purpose of interface.  Issue no shutdown command.  If DCE serial interface issue clock rate command.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3200" dirty="0"/>
              <a:t>After entering in the basic configuration the following tasks should be completed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3200" dirty="0">
                <a:solidFill>
                  <a:srgbClr val="FF0000"/>
                </a:solidFill>
              </a:rPr>
              <a:t>Verify</a:t>
            </a:r>
            <a:r>
              <a:rPr lang="en-GB" sz="3200" dirty="0"/>
              <a:t> basic configuration and router operations.  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3200" dirty="0">
                <a:solidFill>
                  <a:srgbClr val="FF0000"/>
                </a:solidFill>
              </a:rPr>
              <a:t>Save</a:t>
            </a:r>
            <a:r>
              <a:rPr lang="en-GB" sz="3200" dirty="0"/>
              <a:t> the changes on a router</a:t>
            </a:r>
          </a:p>
        </p:txBody>
      </p:sp>
    </p:spTree>
    <p:extLst>
      <p:ext uri="{BB962C8B-B14F-4D97-AF65-F5344CB8AC3E}">
        <p14:creationId xmlns:p14="http://schemas.microsoft.com/office/powerpoint/2010/main" val="158262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030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4400" dirty="0"/>
              <a:t>Configuration - verification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0466" y="3377256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Verify </a:t>
            </a:r>
            <a:r>
              <a:rPr lang="en-US" sz="2800" dirty="0"/>
              <a:t>Basic Router/Switch Configuration</a:t>
            </a:r>
          </a:p>
          <a:p>
            <a:pPr lvl="1"/>
            <a:r>
              <a:rPr lang="en-US" sz="2400" dirty="0"/>
              <a:t>Issue the </a:t>
            </a:r>
            <a:r>
              <a:rPr lang="en-US" sz="2400" i="1" dirty="0">
                <a:solidFill>
                  <a:srgbClr val="FF0000"/>
                </a:solidFill>
              </a:rPr>
              <a:t>show running-</a:t>
            </a:r>
            <a:r>
              <a:rPr lang="en-US" sz="2400" i="1" dirty="0" err="1">
                <a:solidFill>
                  <a:srgbClr val="FF0000"/>
                </a:solidFill>
              </a:rPr>
              <a:t>config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command</a:t>
            </a:r>
          </a:p>
          <a:p>
            <a:pPr lvl="1"/>
            <a:r>
              <a:rPr lang="en-US" sz="2400" dirty="0"/>
              <a:t>Save the basic router configuration by Issuing the </a:t>
            </a:r>
            <a:r>
              <a:rPr lang="en-US" sz="2400" i="1" dirty="0">
                <a:solidFill>
                  <a:srgbClr val="FF0000"/>
                </a:solidFill>
              </a:rPr>
              <a:t>copy running-</a:t>
            </a:r>
            <a:r>
              <a:rPr lang="en-US" sz="2400" i="1" dirty="0" err="1">
                <a:solidFill>
                  <a:srgbClr val="FF0000"/>
                </a:solidFill>
              </a:rPr>
              <a:t>config</a:t>
            </a:r>
            <a:r>
              <a:rPr lang="en-US" sz="2400" i="1" dirty="0">
                <a:solidFill>
                  <a:srgbClr val="FF0000"/>
                </a:solidFill>
              </a:rPr>
              <a:t> startup-</a:t>
            </a:r>
            <a:r>
              <a:rPr lang="en-US" sz="2400" i="1" dirty="0" err="1">
                <a:solidFill>
                  <a:srgbClr val="FF0000"/>
                </a:solidFill>
              </a:rPr>
              <a:t>config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command</a:t>
            </a:r>
          </a:p>
          <a:p>
            <a:pPr lvl="1"/>
            <a:r>
              <a:rPr lang="en-US" sz="2400" dirty="0"/>
              <a:t>Additional commands that will enable you to further verify router configuration are:</a:t>
            </a:r>
          </a:p>
          <a:p>
            <a:pPr lvl="2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Show running-</a:t>
            </a:r>
            <a:r>
              <a:rPr lang="en-US" sz="2000" dirty="0" err="1">
                <a:solidFill>
                  <a:srgbClr val="FF0000"/>
                </a:solidFill>
              </a:rPr>
              <a:t>config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- Displays configuration currently in RAM</a:t>
            </a:r>
          </a:p>
          <a:p>
            <a:pPr lvl="2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Show startup-</a:t>
            </a:r>
            <a:r>
              <a:rPr lang="en-US" sz="2000" dirty="0" err="1">
                <a:solidFill>
                  <a:srgbClr val="FF0000"/>
                </a:solidFill>
              </a:rPr>
              <a:t>config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- Displays configuration file NVRAM</a:t>
            </a:r>
          </a:p>
          <a:p>
            <a:pPr lvl="2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Show IP route </a:t>
            </a:r>
            <a:r>
              <a:rPr lang="en-US" sz="2000" dirty="0"/>
              <a:t>- Displays routing table</a:t>
            </a:r>
          </a:p>
          <a:p>
            <a:pPr lvl="2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Show interfaces </a:t>
            </a:r>
            <a:r>
              <a:rPr lang="en-US" sz="2000" dirty="0"/>
              <a:t>- Displays all interface configurations</a:t>
            </a:r>
          </a:p>
          <a:p>
            <a:pPr lvl="2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Show IP interface brief </a:t>
            </a:r>
            <a:r>
              <a:rPr lang="en-US" sz="2000" dirty="0"/>
              <a:t>- Displays abbreviated interface configuration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71849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Cisco Device Command Modes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0466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GB" sz="32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043608" y="1594937"/>
          <a:ext cx="6467053" cy="4521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Visio" r:id="rId3" imgW="5383901" imgH="3765415" progId="Visio.Drawing.11">
                  <p:embed/>
                </p:oleObj>
              </mc:Choice>
              <mc:Fallback>
                <p:oleObj name="Visio" r:id="rId3" imgW="5383901" imgH="376541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594937"/>
                        <a:ext cx="6467053" cy="4521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536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GB" sz="4400" dirty="0"/>
              <a:t>Changing prompt mode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0466" y="3396733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2" y="1268760"/>
            <a:ext cx="8071359" cy="182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48" y="3127057"/>
            <a:ext cx="8071358" cy="3347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16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GB" sz="4400" dirty="0"/>
              <a:t>Error notification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44034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0" y="1551521"/>
            <a:ext cx="882232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74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" y="0"/>
            <a:ext cx="913392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" y="3429000"/>
            <a:ext cx="9133922" cy="346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12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Networking</a:t>
            </a:r>
            <a:r>
              <a:rPr kumimoji="0" lang="en-GB" sz="4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Layer Approach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0466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91" y="1268760"/>
            <a:ext cx="7244521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2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GB" sz="4400" dirty="0">
                <a:solidFill>
                  <a:prstClr val="black"/>
                </a:solidFill>
                <a:ea typeface="+mj-ea"/>
                <a:cs typeface="+mj-cs"/>
              </a:rPr>
              <a:t>Data Exchange (Encapsulation)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5074" y="3395998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2" y="1628800"/>
            <a:ext cx="8067619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90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5779" y="3140968"/>
            <a:ext cx="6656784" cy="1201687"/>
          </a:xfrm>
        </p:spPr>
        <p:txBody>
          <a:bodyPr/>
          <a:lstStyle/>
          <a:p>
            <a:pPr algn="r"/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Robert Ludwiniak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9755" y="1270585"/>
            <a:ext cx="7272808" cy="934279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smtClean="0">
                <a:solidFill>
                  <a:schemeClr val="bg1"/>
                </a:solidFill>
              </a:rPr>
              <a:t>CSN11111 – Network Security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25029" y="2204863"/>
            <a:ext cx="7272808" cy="936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20000"/>
              </a:spcBef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3200" b="1" dirty="0" smtClean="0">
                <a:ea typeface="+mn-ea"/>
                <a:cs typeface="+mn-cs"/>
              </a:rPr>
              <a:t>Basic Networking Concepts</a:t>
            </a:r>
            <a:endParaRPr lang="en-GB" sz="3200" b="1" dirty="0"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28893" r="11429" b="17269"/>
          <a:stretch/>
        </p:blipFill>
        <p:spPr bwMode="auto">
          <a:xfrm>
            <a:off x="3203847" y="3659967"/>
            <a:ext cx="4808715" cy="268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40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Networking Protocols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5344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55" y="1196753"/>
            <a:ext cx="7344561" cy="530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8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 Infrastructure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89466" y="5454134"/>
            <a:ext cx="1676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44034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182656"/>
            <a:ext cx="8229600" cy="5318051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09688"/>
            <a:ext cx="7128792" cy="505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8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Ethernet, IP</a:t>
            </a:r>
            <a:r>
              <a:rPr kumimoji="0" lang="en-GB" sz="4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TCP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621650" y="5586318"/>
            <a:ext cx="1940768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44034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544616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79" y="1196752"/>
            <a:ext cx="7293595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1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552" y="332656"/>
            <a:ext cx="8229600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Network IP Address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621650" y="5586318"/>
            <a:ext cx="1940768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CSN11111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874520" y="3396734"/>
            <a:ext cx="24384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GB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1196752"/>
            <a:ext cx="8229600" cy="5544616"/>
          </a:xfrm>
          <a:prstGeom prst="rect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320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980" y="1184293"/>
            <a:ext cx="6696744" cy="541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1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34491</TotalTime>
  <Words>367</Words>
  <Application>Microsoft Office PowerPoint</Application>
  <PresentationFormat>On-screen Show (4:3)</PresentationFormat>
  <Paragraphs>178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Wingdings</vt:lpstr>
      <vt:lpstr>Office Theme</vt:lpstr>
      <vt:lpstr>Visio</vt:lpstr>
      <vt:lpstr> Cyber Workshop</vt:lpstr>
      <vt:lpstr>PowerPoint Presentation</vt:lpstr>
      <vt:lpstr>PowerPoint Presentation</vt:lpstr>
      <vt:lpstr>PowerPoint Presentation</vt:lpstr>
      <vt:lpstr> CSN11111 – Network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Cyber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Rich</dc:creator>
  <cp:lastModifiedBy>Ludwiniak, Robert</cp:lastModifiedBy>
  <cp:revision>92</cp:revision>
  <dcterms:created xsi:type="dcterms:W3CDTF">2012-08-24T16:28:45Z</dcterms:created>
  <dcterms:modified xsi:type="dcterms:W3CDTF">2019-05-06T12:38:19Z</dcterms:modified>
</cp:coreProperties>
</file>